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19"/>
  </p:notesMasterIdLst>
  <p:sldIdLst>
    <p:sldId id="262" r:id="rId7"/>
    <p:sldId id="261" r:id="rId8"/>
    <p:sldId id="267" r:id="rId9"/>
    <p:sldId id="263" r:id="rId10"/>
    <p:sldId id="266" r:id="rId11"/>
    <p:sldId id="269" r:id="rId12"/>
    <p:sldId id="268" r:id="rId13"/>
    <p:sldId id="270" r:id="rId14"/>
    <p:sldId id="275" r:id="rId15"/>
    <p:sldId id="271" r:id="rId16"/>
    <p:sldId id="273" r:id="rId17"/>
    <p:sldId id="274" r:id="rId18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25" autoAdjust="0"/>
  </p:normalViewPr>
  <p:slideViewPr>
    <p:cSldViewPr snapToGrid="0" showGuides="1">
      <p:cViewPr varScale="1">
        <p:scale>
          <a:sx n="108" d="100"/>
          <a:sy n="108" d="100"/>
        </p:scale>
        <p:origin x="46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1E853-F1C0-4A9E-B69A-8C8BD8A9DF4C}" type="datetimeFigureOut">
              <a:rPr lang="fi-FI" smtClean="0"/>
              <a:t>16.5.2016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71C25-9CC7-41A6-9E7F-78EC05059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86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smtClean="0">
                <a:solidFill>
                  <a:srgbClr val="595959"/>
                </a:solidFill>
                <a:latin typeface="Cambria"/>
              </a:rPr>
              <a:pPr/>
              <a:t>5</a:t>
            </a:fld>
            <a:endParaRPr>
              <a:solidFill>
                <a:srgbClr val="595959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862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fi-FI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1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211-4E37-4E32-A298-109798BC03D3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B655-A08D-4E16-819C-E37B8C4C741D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fi-FI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2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F297-99D0-407E-9E8B-40A7FD0B2707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fi-FI"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fi-FI" sz="2400"/>
            </a:lvl1pPr>
            <a:lvl2pPr marL="457200" indent="0" latinLnBrk="0">
              <a:buNone/>
              <a:defRPr lang="fi-FI" sz="2000"/>
            </a:lvl2pPr>
            <a:lvl3pPr marL="914400" indent="0" latinLnBrk="0">
              <a:buNone/>
              <a:defRPr lang="fi-FI" sz="1800"/>
            </a:lvl3pPr>
            <a:lvl4pPr marL="1371600" indent="0" latinLnBrk="0">
              <a:buNone/>
              <a:defRPr lang="fi-FI" sz="1600"/>
            </a:lvl4pPr>
            <a:lvl5pPr marL="1828800" indent="0" latinLnBrk="0">
              <a:buNone/>
              <a:defRPr lang="fi-FI" sz="1600"/>
            </a:lvl5pPr>
            <a:lvl6pPr marL="2286000" indent="0" latinLnBrk="0">
              <a:buNone/>
              <a:defRPr lang="fi-FI" sz="1600"/>
            </a:lvl6pPr>
            <a:lvl7pPr marL="2743200" indent="0" latinLnBrk="0">
              <a:buNone/>
              <a:defRPr lang="fi-FI" sz="1600"/>
            </a:lvl7pPr>
            <a:lvl8pPr marL="3200400" indent="0" latinLnBrk="0">
              <a:buNone/>
              <a:defRPr lang="fi-FI" sz="1600"/>
            </a:lvl8pPr>
            <a:lvl9pPr marL="3657600" indent="0" latinLnBrk="0">
              <a:buNone/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5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800"/>
            </a:lvl6pPr>
            <a:lvl7pPr latinLnBrk="0">
              <a:defRPr lang="fi-FI" sz="1800"/>
            </a:lvl7pPr>
            <a:lvl8pPr latinLnBrk="0">
              <a:defRPr lang="fi-FI" sz="1800"/>
            </a:lvl8pPr>
            <a:lvl9pPr latinLnBrk="0">
              <a:defRPr lang="fi-FI"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800"/>
            </a:lvl6pPr>
            <a:lvl7pPr latinLnBrk="0">
              <a:defRPr lang="fi-FI" sz="1800"/>
            </a:lvl7pPr>
            <a:lvl8pPr latinLnBrk="0">
              <a:defRPr lang="fi-FI" sz="1800"/>
            </a:lvl8pPr>
            <a:lvl9pPr latinLnBrk="0">
              <a:defRPr lang="fi-FI"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B378-97E4-48F9-8DE4-BC916354F7B5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32C9-B0F6-42C2-832D-885EB48BAB4C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DD8E-6095-4564-BA8B-310FD9A8EC81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5E9C-CA33-4B3B-B12C-A9521FFB0356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9244-4530-4FF8-8F05-C3AC133144C8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F297-99D0-407E-9E8B-40A7FD0B2707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39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211-4E37-4E32-A298-109798BC03D3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B655-A08D-4E16-819C-E37B8C4C741D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fi-FI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9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F297-99D0-407E-9E8B-40A7FD0B2707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fi-FI"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fi-FI" sz="2400"/>
            </a:lvl1pPr>
            <a:lvl2pPr marL="457200" indent="0" latinLnBrk="0">
              <a:buNone/>
              <a:defRPr lang="fi-FI" sz="2000"/>
            </a:lvl2pPr>
            <a:lvl3pPr marL="914400" indent="0" latinLnBrk="0">
              <a:buNone/>
              <a:defRPr lang="fi-FI" sz="1800"/>
            </a:lvl3pPr>
            <a:lvl4pPr marL="1371600" indent="0" latinLnBrk="0">
              <a:buNone/>
              <a:defRPr lang="fi-FI" sz="1600"/>
            </a:lvl4pPr>
            <a:lvl5pPr marL="1828800" indent="0" latinLnBrk="0">
              <a:buNone/>
              <a:defRPr lang="fi-FI" sz="1600"/>
            </a:lvl5pPr>
            <a:lvl6pPr marL="2286000" indent="0" latinLnBrk="0">
              <a:buNone/>
              <a:defRPr lang="fi-FI" sz="1600"/>
            </a:lvl6pPr>
            <a:lvl7pPr marL="2743200" indent="0" latinLnBrk="0">
              <a:buNone/>
              <a:defRPr lang="fi-FI" sz="1600"/>
            </a:lvl7pPr>
            <a:lvl8pPr marL="3200400" indent="0" latinLnBrk="0">
              <a:buNone/>
              <a:defRPr lang="fi-FI" sz="1600"/>
            </a:lvl8pPr>
            <a:lvl9pPr marL="3657600" indent="0" latinLnBrk="0">
              <a:buNone/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912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800"/>
            </a:lvl6pPr>
            <a:lvl7pPr latinLnBrk="0">
              <a:defRPr lang="fi-FI" sz="1800"/>
            </a:lvl7pPr>
            <a:lvl8pPr latinLnBrk="0">
              <a:defRPr lang="fi-FI" sz="1800"/>
            </a:lvl8pPr>
            <a:lvl9pPr latinLnBrk="0">
              <a:defRPr lang="fi-FI"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800"/>
            </a:lvl6pPr>
            <a:lvl7pPr latinLnBrk="0">
              <a:defRPr lang="fi-FI" sz="1800"/>
            </a:lvl7pPr>
            <a:lvl8pPr latinLnBrk="0">
              <a:defRPr lang="fi-FI" sz="1800"/>
            </a:lvl8pPr>
            <a:lvl9pPr latinLnBrk="0">
              <a:defRPr lang="fi-FI"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B378-97E4-48F9-8DE4-BC916354F7B5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32C9-B0F6-42C2-832D-885EB48BAB4C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DD8E-6095-4564-BA8B-310FD9A8EC81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5E9C-CA33-4B3B-B12C-A9521FFB0356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fi-FI"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fi-FI" sz="2400"/>
            </a:lvl1pPr>
            <a:lvl2pPr marL="457200" indent="0" latinLnBrk="0">
              <a:buNone/>
              <a:defRPr lang="fi-FI" sz="2000"/>
            </a:lvl2pPr>
            <a:lvl3pPr marL="914400" indent="0" latinLnBrk="0">
              <a:buNone/>
              <a:defRPr lang="fi-FI" sz="1800"/>
            </a:lvl3pPr>
            <a:lvl4pPr marL="1371600" indent="0" latinLnBrk="0">
              <a:buNone/>
              <a:defRPr lang="fi-FI" sz="1600"/>
            </a:lvl4pPr>
            <a:lvl5pPr marL="1828800" indent="0" latinLnBrk="0">
              <a:buNone/>
              <a:defRPr lang="fi-FI" sz="1600"/>
            </a:lvl5pPr>
            <a:lvl6pPr marL="2286000" indent="0" latinLnBrk="0">
              <a:buNone/>
              <a:defRPr lang="fi-FI" sz="1600"/>
            </a:lvl6pPr>
            <a:lvl7pPr marL="2743200" indent="0" latinLnBrk="0">
              <a:buNone/>
              <a:defRPr lang="fi-FI" sz="1600"/>
            </a:lvl7pPr>
            <a:lvl8pPr marL="3200400" indent="0" latinLnBrk="0">
              <a:buNone/>
              <a:defRPr lang="fi-FI" sz="1600"/>
            </a:lvl8pPr>
            <a:lvl9pPr marL="3657600" indent="0" latinLnBrk="0">
              <a:buNone/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46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9244-4530-4FF8-8F05-C3AC133144C8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33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211-4E37-4E32-A298-109798BC03D3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B655-A08D-4E16-819C-E37B8C4C741D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800"/>
            </a:lvl6pPr>
            <a:lvl7pPr latinLnBrk="0">
              <a:defRPr lang="fi-FI" sz="1800"/>
            </a:lvl7pPr>
            <a:lvl8pPr latinLnBrk="0">
              <a:defRPr lang="fi-FI" sz="1800"/>
            </a:lvl8pPr>
            <a:lvl9pPr latinLnBrk="0">
              <a:defRPr lang="fi-FI"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800"/>
            </a:lvl6pPr>
            <a:lvl7pPr latinLnBrk="0">
              <a:defRPr lang="fi-FI" sz="1800"/>
            </a:lvl7pPr>
            <a:lvl8pPr latinLnBrk="0">
              <a:defRPr lang="fi-FI" sz="1800"/>
            </a:lvl8pPr>
            <a:lvl9pPr latinLnBrk="0">
              <a:defRPr lang="fi-FI"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B378-97E4-48F9-8DE4-BC916354F7B5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32C9-B0F6-42C2-832D-885EB48BAB4C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DD8E-6095-4564-BA8B-310FD9A8EC81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5E9C-CA33-4B3B-B12C-A9521FFB0356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9244-4530-4FF8-8F05-C3AC133144C8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186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071B704-3E92-4D64-9B9E-64E5A1D66067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1375A4-56A4-47D6-9801-1991572033F7}" type="slidenum">
              <a:rPr smtClean="0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fi-FI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fi-FI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fi-FI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071B704-3E92-4D64-9B9E-64E5A1D66067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1375A4-56A4-47D6-9801-1991572033F7}" type="slidenum">
              <a:rPr smtClean="0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fi-FI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fi-FI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fi-FI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071B704-3E92-4D64-9B9E-64E5A1D66067}" type="datetime1">
              <a:rPr lang="fi-FI" smtClean="0">
                <a:solidFill>
                  <a:srgbClr val="595959"/>
                </a:solidFill>
              </a:rPr>
              <a:pPr/>
              <a:t>16.5.2016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smtClean="0">
                <a:solidFill>
                  <a:srgbClr val="595959"/>
                </a:solidFill>
              </a:rPr>
              <a:t>PH 14.1.2016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1375A4-56A4-47D6-9801-1991572033F7}" type="slidenum">
              <a:rPr smtClean="0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fi-FI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fi-FI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fi-FI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5549" y="342900"/>
            <a:ext cx="10058400" cy="178276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HEINOLAN STRATEGIA 2021 /HYVINVOINTIOHJELMA</a:t>
            </a:r>
            <a:br>
              <a:rPr lang="fi-FI" dirty="0" smtClean="0"/>
            </a:br>
            <a:r>
              <a:rPr lang="fi-FI" dirty="0" smtClean="0">
                <a:solidFill>
                  <a:schemeClr val="tx1"/>
                </a:solidFill>
              </a:rPr>
              <a:t>hyvinvointi on kaupungin kriittinen menestystekijä</a:t>
            </a:r>
            <a:br>
              <a:rPr lang="fi-FI" dirty="0" smtClean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474469"/>
            <a:ext cx="10058400" cy="5040631"/>
          </a:xfrm>
        </p:spPr>
        <p:txBody>
          <a:bodyPr/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TAVOITTEENA:</a:t>
            </a:r>
          </a:p>
          <a:p>
            <a:pPr marL="0" indent="0">
              <a:buNone/>
            </a:pPr>
            <a:r>
              <a:rPr lang="fi-FI" dirty="0" smtClean="0"/>
              <a:t>=&gt; </a:t>
            </a:r>
            <a:r>
              <a:rPr lang="fi-FI" dirty="0"/>
              <a:t>Heinolan </a:t>
            </a:r>
            <a:r>
              <a:rPr lang="fi-FI" u="sng" dirty="0"/>
              <a:t>asukkaan palvelukokemuksen parantuminen</a:t>
            </a:r>
          </a:p>
          <a:p>
            <a:pPr marL="0" indent="0">
              <a:buNone/>
            </a:pPr>
            <a:r>
              <a:rPr lang="fi-FI" dirty="0" smtClean="0"/>
              <a:t>=&gt; Tulosalue</a:t>
            </a:r>
            <a:r>
              <a:rPr lang="fi-FI" u="sng" dirty="0" smtClean="0"/>
              <a:t>rajat murtava yhteinen työ </a:t>
            </a:r>
            <a:r>
              <a:rPr lang="fi-FI" dirty="0" smtClean="0"/>
              <a:t>Heinolan asukkaan kohtaaman                           </a:t>
            </a:r>
          </a:p>
          <a:p>
            <a:pPr marL="0" indent="0">
              <a:buNone/>
            </a:pPr>
            <a:r>
              <a:rPr lang="fi-FI" dirty="0" smtClean="0"/>
              <a:t>      palvelun parantamiseksi</a:t>
            </a:r>
          </a:p>
          <a:p>
            <a:pPr marL="0" indent="0">
              <a:buNone/>
            </a:pPr>
            <a:r>
              <a:rPr lang="fi-FI" dirty="0" smtClean="0"/>
              <a:t>=&gt; Hyvinvoivan Heinolan </a:t>
            </a:r>
            <a:r>
              <a:rPr lang="fi-FI" u="sng" dirty="0" smtClean="0"/>
              <a:t>rakentuminen</a:t>
            </a:r>
            <a:r>
              <a:rPr lang="fi-FI" dirty="0" smtClean="0"/>
              <a:t> (strategian toiminta-ajatus)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438400" y="6400800"/>
            <a:ext cx="7315200" cy="228600"/>
          </a:xfrm>
        </p:spPr>
        <p:txBody>
          <a:bodyPr/>
          <a:lstStyle/>
          <a:p>
            <a:r>
              <a:rPr lang="fi-FI" dirty="0" smtClean="0">
                <a:solidFill>
                  <a:srgbClr val="595959"/>
                </a:solidFill>
              </a:rPr>
              <a:t>PH 10.3.2016</a:t>
            </a:r>
            <a:endParaRPr lang="fi-FI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IKÄIHMISTEN JA TOIMINTARAJOITTEISTEN HYVINVOINTI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646238"/>
            <a:ext cx="10058400" cy="4620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Tavoite:</a:t>
            </a:r>
          </a:p>
          <a:p>
            <a:pPr marL="0" indent="0">
              <a:buNone/>
            </a:pPr>
            <a:r>
              <a:rPr lang="fi-FI" b="1" dirty="0" smtClean="0"/>
              <a:t>ASUKAS SAA KOTIIN TARVITSEMANSA AVUN.</a:t>
            </a:r>
          </a:p>
          <a:p>
            <a:pPr marL="0" indent="0">
              <a:buNone/>
            </a:pPr>
            <a:r>
              <a:rPr lang="fi-FI" b="1" dirty="0" smtClean="0"/>
              <a:t>ASUKKAAN OSALLISTUMINEN MAHDOLLISTETAAN.</a:t>
            </a:r>
          </a:p>
          <a:p>
            <a:pPr marL="0" indent="0">
              <a:buNone/>
            </a:pPr>
            <a:r>
              <a:rPr lang="fi-FI" dirty="0" smtClean="0"/>
              <a:t>Toimenpiteet:</a:t>
            </a:r>
          </a:p>
          <a:p>
            <a:pPr marL="0" indent="0">
              <a:buNone/>
            </a:pPr>
            <a:r>
              <a:rPr lang="fi-FI" dirty="0" smtClean="0"/>
              <a:t>=&gt;KOTIINSAATAVIEN PALVELUIDEN KEHITTÄMINEN: sähköiset palvelut, kunnioittava, arvostava, läsnä oleva kotiapu, kirjaston palveluiden vieminen kotiin</a:t>
            </a:r>
          </a:p>
          <a:p>
            <a:pPr marL="0" indent="0">
              <a:buNone/>
            </a:pPr>
            <a:r>
              <a:rPr lang="fi-FI" dirty="0" smtClean="0"/>
              <a:t>=&gt;VOIMAA VANHUUTEEN – hankkeeseen osallistuminen</a:t>
            </a:r>
          </a:p>
          <a:p>
            <a:pPr marL="0" indent="0">
              <a:buNone/>
            </a:pPr>
            <a:r>
              <a:rPr lang="fi-FI" dirty="0" smtClean="0"/>
              <a:t>=&gt; LIIKU OMIN VOIMIN - terveysliikuntahanke</a:t>
            </a:r>
          </a:p>
          <a:p>
            <a:pPr marL="0" indent="0">
              <a:buNone/>
            </a:pPr>
            <a:r>
              <a:rPr lang="fi-FI" dirty="0" smtClean="0"/>
              <a:t>=&gt; HUONOKUNTOISIMMILLE RIITTÄVÄSTI APUA OSALLISTUMISEEN: mm. </a:t>
            </a:r>
            <a:r>
              <a:rPr lang="fi-FI" dirty="0" err="1" smtClean="0"/>
              <a:t>Jyränkölän</a:t>
            </a:r>
            <a:r>
              <a:rPr lang="fi-FI" dirty="0" smtClean="0"/>
              <a:t> Tuttavantuvan ja kaupungin yhteistyö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595959"/>
                </a:solidFill>
              </a:rPr>
              <a:t>PH 14.1.2016</a:t>
            </a:r>
            <a:endParaRPr lang="fi-FI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6825" y="-356870"/>
            <a:ext cx="10058400" cy="1188720"/>
          </a:xfrm>
        </p:spPr>
        <p:txBody>
          <a:bodyPr/>
          <a:lstStyle/>
          <a:p>
            <a:r>
              <a:rPr lang="fi-FI" dirty="0" smtClean="0"/>
              <a:t>ASUMINEN, YMPÄRISTÖ, LUONTO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831850"/>
            <a:ext cx="10058400" cy="5568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dirty="0" smtClean="0"/>
              <a:t>Tavoite:</a:t>
            </a:r>
          </a:p>
          <a:p>
            <a:pPr marL="0" indent="0">
              <a:buNone/>
            </a:pPr>
            <a:r>
              <a:rPr lang="fi-FI" sz="2000" b="1" dirty="0" smtClean="0"/>
              <a:t>KÄVELLEN JA PYÖRÄILLEN NAUTITTAVA KAUNIS HEINOLA!</a:t>
            </a:r>
          </a:p>
          <a:p>
            <a:pPr marL="0" indent="0">
              <a:buNone/>
            </a:pPr>
            <a:r>
              <a:rPr lang="fi-FI" sz="2000" b="1" dirty="0" smtClean="0"/>
              <a:t>UUDET ASUKKAAT OTETAAN HYVIN VASTAAN</a:t>
            </a:r>
          </a:p>
          <a:p>
            <a:pPr marL="0" indent="0">
              <a:buNone/>
            </a:pPr>
            <a:r>
              <a:rPr lang="fi-FI" sz="2000" dirty="0" smtClean="0"/>
              <a:t>Toimenpiteitä:</a:t>
            </a:r>
          </a:p>
          <a:p>
            <a:pPr marL="0" indent="0">
              <a:buNone/>
            </a:pPr>
            <a:r>
              <a:rPr lang="fi-FI" sz="2000" dirty="0" smtClean="0"/>
              <a:t>=&gt;KÄVELTÄVÄ HEINOLA, PYÖRÄILTÄVÄ HEINOLA: käveleminen /liikkuminen houkuttelevaksi: opastus, viitoitus, kaupunki-infra kuntoon, toimiva joukkoliikenne</a:t>
            </a:r>
          </a:p>
          <a:p>
            <a:pPr marL="0" indent="0">
              <a:buNone/>
            </a:pPr>
            <a:r>
              <a:rPr lang="fi-FI" sz="2000" dirty="0" smtClean="0"/>
              <a:t>=&gt; KAUPUNKIKAUNEUDEN VAALIMINEN</a:t>
            </a:r>
          </a:p>
          <a:p>
            <a:pPr marL="0" indent="0">
              <a:buNone/>
            </a:pPr>
            <a:r>
              <a:rPr lang="fi-FI" sz="2000" dirty="0" smtClean="0"/>
              <a:t>=&gt; MUUTTAJALLE SAUMATON PALVELUKETJU, kuntalainen asukasperehdyttäjänä! </a:t>
            </a:r>
            <a:r>
              <a:rPr lang="fi-FI" sz="2000" smtClean="0"/>
              <a:t>FB- perehdytyssivut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=&gt; LÄHILIIKUNTA – JA LUONTOKOHTEIDEN  KUNNOSTAMINEN JA NIIDEN OPASTUS</a:t>
            </a:r>
          </a:p>
          <a:p>
            <a:pPr marL="0" indent="0">
              <a:buNone/>
            </a:pPr>
            <a:r>
              <a:rPr lang="fi-FI" sz="2000" dirty="0" smtClean="0"/>
              <a:t>=&gt; JOKAISELLE ASUKKAALLE LÄHIMETSÄ!</a:t>
            </a:r>
          </a:p>
          <a:p>
            <a:pPr marL="0" indent="0">
              <a:buNone/>
            </a:pPr>
            <a:r>
              <a:rPr lang="fi-FI" sz="2000" dirty="0" smtClean="0"/>
              <a:t>=&gt; VASTUULLINEN YMPÄRISTÖSTÄ HUOLEHTIMINEN, KESTÄVÄ KEHITYS : opastus, ohjeistus, kampanjointi, yleinen asenteen muutos</a:t>
            </a:r>
          </a:p>
          <a:p>
            <a:pPr>
              <a:buFont typeface="Symbol" panose="05050102010706020507" pitchFamily="18" charset="2"/>
              <a:buChar char="Þ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595959"/>
                </a:solidFill>
              </a:rPr>
              <a:t>PH 14.1.2016</a:t>
            </a:r>
            <a:endParaRPr lang="fi-FI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1" name="Group 33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895531813"/>
              </p:ext>
            </p:extLst>
          </p:nvPr>
        </p:nvGraphicFramePr>
        <p:xfrm>
          <a:off x="548640" y="536449"/>
          <a:ext cx="11241024" cy="5970716"/>
        </p:xfrm>
        <a:graphic>
          <a:graphicData uri="http://schemas.openxmlformats.org/drawingml/2006/table">
            <a:tbl>
              <a:tblPr/>
              <a:tblGrid>
                <a:gridCol w="325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0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TAVOITE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Toimenpiteet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Määrärahat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Mittarit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Aikataulu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Vastuuhenkilö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2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r>
              <a:rPr lang="fi-FI" dirty="0" smtClean="0"/>
              <a:t>HEINOLAN STRATEGIA /HYVINVOINTIOHJELMA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188720"/>
            <a:ext cx="10058400" cy="53378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Pohjarakennelmia ja taustaa: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 www. Resurssiviisasheinola.fi /HYVINVOINTIOHJELMA, INTRAN TYÖTILA</a:t>
            </a:r>
          </a:p>
          <a:p>
            <a:pPr>
              <a:buFontTx/>
              <a:buChar char="-"/>
            </a:pPr>
            <a:r>
              <a:rPr lang="fi-FI" dirty="0" smtClean="0"/>
              <a:t>15.2. </a:t>
            </a:r>
            <a:r>
              <a:rPr lang="fi-FI" b="1" dirty="0" smtClean="0"/>
              <a:t>henkilökunnan</a:t>
            </a:r>
            <a:r>
              <a:rPr lang="fi-FI" dirty="0" smtClean="0"/>
              <a:t> ajatuksia hyvinvoinnista</a:t>
            </a:r>
          </a:p>
          <a:p>
            <a:pPr>
              <a:buFontTx/>
              <a:buChar char="-"/>
            </a:pPr>
            <a:r>
              <a:rPr lang="fi-FI" dirty="0" smtClean="0"/>
              <a:t>25.2. </a:t>
            </a:r>
            <a:r>
              <a:rPr lang="fi-FI" b="1" dirty="0" smtClean="0"/>
              <a:t>kuntalaisnäkökulmaa</a:t>
            </a:r>
            <a:r>
              <a:rPr lang="fi-FI" dirty="0" smtClean="0"/>
              <a:t> heinolalaisesta hyvinvoinnista, keskustelutilaisuus</a:t>
            </a:r>
          </a:p>
          <a:p>
            <a:pPr>
              <a:buFontTx/>
              <a:buChar char="-"/>
            </a:pPr>
            <a:r>
              <a:rPr lang="fi-FI" dirty="0" smtClean="0"/>
              <a:t>1.3.   </a:t>
            </a:r>
            <a:r>
              <a:rPr lang="fi-FI" b="1" dirty="0" smtClean="0"/>
              <a:t>henkilökunnan</a:t>
            </a:r>
            <a:r>
              <a:rPr lang="fi-FI" dirty="0" smtClean="0"/>
              <a:t> ajatuksia toimenpiteiksi ja onnistumisen pohjaksi</a:t>
            </a:r>
          </a:p>
          <a:p>
            <a:pPr>
              <a:buFontTx/>
              <a:buChar char="-"/>
            </a:pPr>
            <a:r>
              <a:rPr lang="fi-FI" dirty="0" smtClean="0"/>
              <a:t>14.3. </a:t>
            </a:r>
            <a:r>
              <a:rPr lang="fi-FI" b="1" dirty="0" smtClean="0"/>
              <a:t>tulosalueiden johtoryhmien</a:t>
            </a:r>
            <a:r>
              <a:rPr lang="fi-FI" dirty="0" smtClean="0"/>
              <a:t> strategiapäivä, 15.3. kokouskierros johtoryhmissä</a:t>
            </a:r>
          </a:p>
          <a:p>
            <a:pPr>
              <a:buFontTx/>
              <a:buChar char="-"/>
            </a:pPr>
            <a:r>
              <a:rPr lang="fi-FI" dirty="0" smtClean="0"/>
              <a:t>18.4. </a:t>
            </a:r>
            <a:r>
              <a:rPr lang="fi-FI" b="1" dirty="0" smtClean="0"/>
              <a:t>asiakkaan</a:t>
            </a:r>
            <a:r>
              <a:rPr lang="fi-FI" dirty="0" smtClean="0"/>
              <a:t> näkökulma hyvään arkeen (</a:t>
            </a:r>
            <a:r>
              <a:rPr lang="fi-FI" dirty="0" err="1" smtClean="0"/>
              <a:t>varh.kasvatus</a:t>
            </a:r>
            <a:r>
              <a:rPr lang="fi-FI" dirty="0" smtClean="0"/>
              <a:t>, opetus-koulutus huoltajat)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=&gt; </a:t>
            </a:r>
            <a:r>
              <a:rPr lang="fi-FI" b="1" dirty="0" smtClean="0"/>
              <a:t>Kaupungin hyvinvointityöryhmä, </a:t>
            </a:r>
            <a:r>
              <a:rPr lang="fi-FI" b="1" dirty="0" err="1" smtClean="0"/>
              <a:t>soten</a:t>
            </a:r>
            <a:r>
              <a:rPr lang="fi-FI" b="1" dirty="0"/>
              <a:t> </a:t>
            </a:r>
            <a:r>
              <a:rPr lang="fi-FI" b="1" dirty="0" smtClean="0"/>
              <a:t>ja </a:t>
            </a:r>
            <a:r>
              <a:rPr lang="fi-FI" b="1" dirty="0" err="1" smtClean="0"/>
              <a:t>sivin</a:t>
            </a:r>
            <a:r>
              <a:rPr lang="fi-FI" b="1" dirty="0" smtClean="0"/>
              <a:t> johtoryhmät jne.</a:t>
            </a:r>
          </a:p>
          <a:p>
            <a:pPr marL="0" indent="0">
              <a:buNone/>
            </a:pPr>
            <a:r>
              <a:rPr lang="fi-FI" b="1" dirty="0" smtClean="0"/>
              <a:t>=&gt;Esitys tavoitteista ja painopistealueista  kaupunginvaltuuston</a:t>
            </a:r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b="1" dirty="0" smtClean="0"/>
              <a:t>      seminaariin 21.4.2016.</a:t>
            </a:r>
          </a:p>
          <a:p>
            <a:pPr marL="0" indent="0">
              <a:buNone/>
            </a:pPr>
            <a:r>
              <a:rPr lang="fi-FI" dirty="0" smtClean="0"/>
              <a:t>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6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99757"/>
          </a:xfrm>
        </p:spPr>
        <p:txBody>
          <a:bodyPr/>
          <a:lstStyle/>
          <a:p>
            <a:r>
              <a:rPr lang="fi-FI" dirty="0" smtClean="0"/>
              <a:t>Nykytilan kuvaus hyvinvointiohjelman raamina: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200150"/>
            <a:ext cx="10058400" cy="5543550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PYLL 	2009 – 2013 : Menetetyt elinvuodet – indeksi</a:t>
            </a:r>
          </a:p>
          <a:p>
            <a:pPr>
              <a:buFontTx/>
              <a:buChar char="-"/>
            </a:pPr>
            <a:r>
              <a:rPr lang="fi-FI" dirty="0"/>
              <a:t>P</a:t>
            </a:r>
            <a:r>
              <a:rPr lang="fi-FI" dirty="0" smtClean="0"/>
              <a:t>äihde- ja mielenterveyspalveluiden tehostaminen Heinolassa</a:t>
            </a:r>
          </a:p>
          <a:p>
            <a:pPr>
              <a:buFontTx/>
              <a:buChar char="-"/>
            </a:pPr>
            <a:r>
              <a:rPr lang="fi-FI" dirty="0" smtClean="0"/>
              <a:t>Itsemurhien ennaltaehkäisyn parantaminen</a:t>
            </a:r>
          </a:p>
          <a:p>
            <a:pPr>
              <a:buFontTx/>
              <a:buChar char="-"/>
            </a:pPr>
            <a:r>
              <a:rPr lang="fi-FI" dirty="0" smtClean="0"/>
              <a:t>Alkoholiperäisten sairauksien aiheuttamien kuolemien väheneminen</a:t>
            </a:r>
          </a:p>
          <a:p>
            <a:pPr marL="0" indent="0">
              <a:buNone/>
            </a:pPr>
            <a:r>
              <a:rPr lang="fi-FI" b="1" dirty="0" smtClean="0"/>
              <a:t>HYTE – INDIKAATTORIT:</a:t>
            </a:r>
          </a:p>
          <a:p>
            <a:pPr>
              <a:buFontTx/>
              <a:buChar char="-"/>
            </a:pPr>
            <a:r>
              <a:rPr lang="fi-FI" dirty="0" smtClean="0"/>
              <a:t>%, 8.-9. luokan oppilaista: ylipaino, päivittäinen tupakointi, </a:t>
            </a:r>
            <a:r>
              <a:rPr lang="fi-FI" smtClean="0"/>
              <a:t>terveydentilan kokeminen </a:t>
            </a:r>
            <a:r>
              <a:rPr lang="fi-FI" dirty="0" smtClean="0"/>
              <a:t>keskinkertaiseksi/huonoksi</a:t>
            </a:r>
          </a:p>
          <a:p>
            <a:pPr>
              <a:buFontTx/>
              <a:buChar char="-"/>
            </a:pPr>
            <a:r>
              <a:rPr lang="fi-FI" dirty="0" smtClean="0"/>
              <a:t>Kodin ulkopuolelle sijoitetut 0-20 –vuotiaat % vastaavasta väestöstä</a:t>
            </a:r>
          </a:p>
          <a:p>
            <a:pPr>
              <a:buFontTx/>
              <a:buChar char="-"/>
            </a:pPr>
            <a:r>
              <a:rPr lang="fi-FI" dirty="0" smtClean="0"/>
              <a:t>Koulutuksen ulkopuolelle jääneet 17-24 –vuotiaat % vastaavasta väestöstä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595959"/>
                </a:solidFill>
              </a:rPr>
              <a:t>PH 14.1.2016</a:t>
            </a:r>
            <a:endParaRPr lang="fi-FI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74052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HYVINVOINTIOHJELMAN NÄKÖKULMAT:</a:t>
            </a:r>
            <a:br>
              <a:rPr lang="fi-FI" dirty="0" smtClean="0">
                <a:solidFill>
                  <a:schemeClr val="tx1"/>
                </a:solidFill>
              </a:rPr>
            </a:br>
            <a:endParaRPr lang="fi-FI" sz="22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131570"/>
            <a:ext cx="10058400" cy="5040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ASIAKKAAN PALVELUKOKEMUKSEN PARANTAMINEN: </a:t>
            </a:r>
          </a:p>
          <a:p>
            <a:pPr marL="0" indent="0">
              <a:buNone/>
            </a:pPr>
            <a:endParaRPr lang="fi-FI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fi-FI" dirty="0" smtClean="0"/>
              <a:t>LASTEN </a:t>
            </a:r>
            <a:r>
              <a:rPr lang="fi-FI" dirty="0"/>
              <a:t>JA NUORTEN KASVU JA </a:t>
            </a:r>
            <a:r>
              <a:rPr lang="fi-FI" dirty="0" smtClean="0"/>
              <a:t>OPPIMINEN</a:t>
            </a:r>
          </a:p>
          <a:p>
            <a:pPr marL="457200" indent="-457200">
              <a:buAutoNum type="arabicPeriod"/>
            </a:pPr>
            <a:r>
              <a:rPr lang="fi-FI" dirty="0" smtClean="0"/>
              <a:t>ELINIKÄINEN OPPIMINEN, HARRASTAMINEN JA VIRIKKEELLINEN ELÄMÄ</a:t>
            </a:r>
          </a:p>
          <a:p>
            <a:pPr marL="457200" indent="-457200">
              <a:buAutoNum type="arabicPeriod"/>
            </a:pPr>
            <a:r>
              <a:rPr lang="fi-FI" dirty="0" smtClean="0"/>
              <a:t>TERVEYS, ELÄMÄNHALLINTA JA TYÖ</a:t>
            </a:r>
          </a:p>
          <a:p>
            <a:pPr marL="457200" indent="-457200">
              <a:buAutoNum type="arabicPeriod"/>
            </a:pPr>
            <a:r>
              <a:rPr lang="fi-FI" dirty="0" smtClean="0"/>
              <a:t>IKÄÄNTYNEIDEN JA TOIMINTARAJOITTEISTEN HYVINVOINTI</a:t>
            </a:r>
          </a:p>
          <a:p>
            <a:pPr marL="457200" indent="-457200">
              <a:buAutoNum type="arabicPeriod"/>
            </a:pPr>
            <a:r>
              <a:rPr lang="fi-FI" dirty="0" smtClean="0"/>
              <a:t>ASUMINEN, YMPÄRISTÖ JA LUONTO</a:t>
            </a:r>
          </a:p>
          <a:p>
            <a:pPr marL="0" indent="0">
              <a:buNone/>
            </a:pPr>
            <a:endParaRPr lang="fi-FI" dirty="0" smtClean="0">
              <a:solidFill>
                <a:srgbClr val="C44475">
                  <a:lumMod val="75000"/>
                </a:srgbClr>
              </a:solidFill>
            </a:endParaRPr>
          </a:p>
          <a:p>
            <a:pPr marL="457200" indent="-457200">
              <a:buAutoNum type="arabicPeriod"/>
            </a:pPr>
            <a:endParaRPr lang="fi-FI" dirty="0" smtClean="0">
              <a:solidFill>
                <a:srgbClr val="C44475">
                  <a:lumMod val="75000"/>
                </a:srgbClr>
              </a:solidFill>
            </a:endParaRPr>
          </a:p>
          <a:p>
            <a:pPr marL="457200" indent="-457200">
              <a:buAutoNum type="arabicPeriod"/>
            </a:pPr>
            <a:endParaRPr lang="fi-FI" dirty="0" smtClean="0"/>
          </a:p>
          <a:p>
            <a:pPr marL="514350" indent="-514350">
              <a:buAutoNum type="arabicPeriod"/>
            </a:pPr>
            <a:endParaRPr lang="fi-FI" sz="3200" dirty="0">
              <a:solidFill>
                <a:srgbClr val="C44475">
                  <a:lumMod val="7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595959"/>
                </a:solidFill>
              </a:rPr>
              <a:t>PH 10.3.2016</a:t>
            </a:r>
            <a:endParaRPr lang="fi-FI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/>
          <p:cNvGrpSpPr/>
          <p:nvPr/>
        </p:nvGrpSpPr>
        <p:grpSpPr>
          <a:xfrm>
            <a:off x="259376" y="1145071"/>
            <a:ext cx="11665924" cy="4633241"/>
            <a:chOff x="259376" y="1145071"/>
            <a:chExt cx="11665924" cy="4633241"/>
          </a:xfrm>
        </p:grpSpPr>
        <p:sp>
          <p:nvSpPr>
            <p:cNvPr id="43" name="Puolivapaa piirto 42"/>
            <p:cNvSpPr/>
            <p:nvPr/>
          </p:nvSpPr>
          <p:spPr>
            <a:xfrm>
              <a:off x="9460881" y="2301742"/>
              <a:ext cx="2226607" cy="3476570"/>
            </a:xfrm>
            <a:custGeom>
              <a:avLst/>
              <a:gdLst>
                <a:gd name="connsiteX0" fmla="*/ 213081 w 2029346"/>
                <a:gd name="connsiteY0" fmla="*/ 0 h 2830748"/>
                <a:gd name="connsiteX1" fmla="*/ 1816265 w 2029346"/>
                <a:gd name="connsiteY1" fmla="*/ 0 h 2830748"/>
                <a:gd name="connsiteX2" fmla="*/ 2029346 w 2029346"/>
                <a:gd name="connsiteY2" fmla="*/ 213081 h 2830748"/>
                <a:gd name="connsiteX3" fmla="*/ 2029346 w 2029346"/>
                <a:gd name="connsiteY3" fmla="*/ 2830748 h 2830748"/>
                <a:gd name="connsiteX4" fmla="*/ 2029346 w 2029346"/>
                <a:gd name="connsiteY4" fmla="*/ 2830748 h 2830748"/>
                <a:gd name="connsiteX5" fmla="*/ 0 w 2029346"/>
                <a:gd name="connsiteY5" fmla="*/ 2830748 h 2830748"/>
                <a:gd name="connsiteX6" fmla="*/ 0 w 2029346"/>
                <a:gd name="connsiteY6" fmla="*/ 2830748 h 2830748"/>
                <a:gd name="connsiteX7" fmla="*/ 0 w 2029346"/>
                <a:gd name="connsiteY7" fmla="*/ 213081 h 2830748"/>
                <a:gd name="connsiteX8" fmla="*/ 213081 w 2029346"/>
                <a:gd name="connsiteY8" fmla="*/ 0 h 283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9346" h="2830748">
                  <a:moveTo>
                    <a:pt x="1816265" y="2830748"/>
                  </a:moveTo>
                  <a:lnTo>
                    <a:pt x="213081" y="2830748"/>
                  </a:lnTo>
                  <a:cubicBezTo>
                    <a:pt x="95400" y="2830748"/>
                    <a:pt x="0" y="2735348"/>
                    <a:pt x="0" y="2617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29346" y="0"/>
                  </a:lnTo>
                  <a:lnTo>
                    <a:pt x="2029346" y="0"/>
                  </a:lnTo>
                  <a:lnTo>
                    <a:pt x="2029346" y="2617667"/>
                  </a:lnTo>
                  <a:cubicBezTo>
                    <a:pt x="2029346" y="2735348"/>
                    <a:pt x="1933946" y="2830748"/>
                    <a:pt x="1816265" y="28307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689" tIns="462280" rIns="524689" bIns="524690" numCol="1" spcCol="1270" anchor="t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6500">
                <a:solidFill>
                  <a:prstClr val="white"/>
                </a:solidFill>
              </a:endParaRPr>
            </a:p>
          </p:txBody>
        </p:sp>
        <p:sp>
          <p:nvSpPr>
            <p:cNvPr id="41" name="Puolivapaa piirto 40"/>
            <p:cNvSpPr/>
            <p:nvPr/>
          </p:nvSpPr>
          <p:spPr>
            <a:xfrm>
              <a:off x="7257291" y="2231956"/>
              <a:ext cx="2109658" cy="3546355"/>
            </a:xfrm>
            <a:custGeom>
              <a:avLst/>
              <a:gdLst>
                <a:gd name="connsiteX0" fmla="*/ 213081 w 2029346"/>
                <a:gd name="connsiteY0" fmla="*/ 0 h 2830748"/>
                <a:gd name="connsiteX1" fmla="*/ 1816265 w 2029346"/>
                <a:gd name="connsiteY1" fmla="*/ 0 h 2830748"/>
                <a:gd name="connsiteX2" fmla="*/ 2029346 w 2029346"/>
                <a:gd name="connsiteY2" fmla="*/ 213081 h 2830748"/>
                <a:gd name="connsiteX3" fmla="*/ 2029346 w 2029346"/>
                <a:gd name="connsiteY3" fmla="*/ 2830748 h 2830748"/>
                <a:gd name="connsiteX4" fmla="*/ 2029346 w 2029346"/>
                <a:gd name="connsiteY4" fmla="*/ 2830748 h 2830748"/>
                <a:gd name="connsiteX5" fmla="*/ 0 w 2029346"/>
                <a:gd name="connsiteY5" fmla="*/ 2830748 h 2830748"/>
                <a:gd name="connsiteX6" fmla="*/ 0 w 2029346"/>
                <a:gd name="connsiteY6" fmla="*/ 2830748 h 2830748"/>
                <a:gd name="connsiteX7" fmla="*/ 0 w 2029346"/>
                <a:gd name="connsiteY7" fmla="*/ 213081 h 2830748"/>
                <a:gd name="connsiteX8" fmla="*/ 213081 w 2029346"/>
                <a:gd name="connsiteY8" fmla="*/ 0 h 283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9346" h="2830748">
                  <a:moveTo>
                    <a:pt x="1816265" y="2830748"/>
                  </a:moveTo>
                  <a:lnTo>
                    <a:pt x="213081" y="2830748"/>
                  </a:lnTo>
                  <a:cubicBezTo>
                    <a:pt x="95400" y="2830748"/>
                    <a:pt x="0" y="2735348"/>
                    <a:pt x="0" y="2617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29346" y="0"/>
                  </a:lnTo>
                  <a:lnTo>
                    <a:pt x="2029346" y="0"/>
                  </a:lnTo>
                  <a:lnTo>
                    <a:pt x="2029346" y="2617667"/>
                  </a:lnTo>
                  <a:cubicBezTo>
                    <a:pt x="2029346" y="2735348"/>
                    <a:pt x="1933946" y="2830748"/>
                    <a:pt x="1816265" y="28307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217" tIns="241808" rIns="304217" bIns="304217" numCol="1" spcCol="1270" anchor="t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3400" dirty="0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31"/>
            <p:cNvSpPr/>
            <p:nvPr/>
          </p:nvSpPr>
          <p:spPr>
            <a:xfrm>
              <a:off x="5017943" y="2622990"/>
              <a:ext cx="2154464" cy="3155322"/>
            </a:xfrm>
            <a:custGeom>
              <a:avLst/>
              <a:gdLst>
                <a:gd name="connsiteX0" fmla="*/ 213081 w 2029346"/>
                <a:gd name="connsiteY0" fmla="*/ 0 h 2830748"/>
                <a:gd name="connsiteX1" fmla="*/ 1816265 w 2029346"/>
                <a:gd name="connsiteY1" fmla="*/ 0 h 2830748"/>
                <a:gd name="connsiteX2" fmla="*/ 2029346 w 2029346"/>
                <a:gd name="connsiteY2" fmla="*/ 213081 h 2830748"/>
                <a:gd name="connsiteX3" fmla="*/ 2029346 w 2029346"/>
                <a:gd name="connsiteY3" fmla="*/ 2830748 h 2830748"/>
                <a:gd name="connsiteX4" fmla="*/ 2029346 w 2029346"/>
                <a:gd name="connsiteY4" fmla="*/ 2830748 h 2830748"/>
                <a:gd name="connsiteX5" fmla="*/ 0 w 2029346"/>
                <a:gd name="connsiteY5" fmla="*/ 2830748 h 2830748"/>
                <a:gd name="connsiteX6" fmla="*/ 0 w 2029346"/>
                <a:gd name="connsiteY6" fmla="*/ 2830748 h 2830748"/>
                <a:gd name="connsiteX7" fmla="*/ 0 w 2029346"/>
                <a:gd name="connsiteY7" fmla="*/ 213081 h 2830748"/>
                <a:gd name="connsiteX8" fmla="*/ 213081 w 2029346"/>
                <a:gd name="connsiteY8" fmla="*/ 0 h 283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9346" h="2830748">
                  <a:moveTo>
                    <a:pt x="1816265" y="2830748"/>
                  </a:moveTo>
                  <a:lnTo>
                    <a:pt x="213081" y="2830748"/>
                  </a:lnTo>
                  <a:cubicBezTo>
                    <a:pt x="95400" y="2830748"/>
                    <a:pt x="0" y="2735348"/>
                    <a:pt x="0" y="2617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29346" y="0"/>
                  </a:lnTo>
                  <a:lnTo>
                    <a:pt x="2029346" y="0"/>
                  </a:lnTo>
                  <a:lnTo>
                    <a:pt x="2029346" y="2617667"/>
                  </a:lnTo>
                  <a:cubicBezTo>
                    <a:pt x="2029346" y="2735348"/>
                    <a:pt x="1933946" y="2830748"/>
                    <a:pt x="1816265" y="28307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217" tIns="241808" rIns="304218" bIns="304217" numCol="1" spcCol="1270" anchor="t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3400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29"/>
            <p:cNvSpPr/>
            <p:nvPr/>
          </p:nvSpPr>
          <p:spPr>
            <a:xfrm>
              <a:off x="2778914" y="2472857"/>
              <a:ext cx="2157838" cy="3305454"/>
            </a:xfrm>
            <a:custGeom>
              <a:avLst/>
              <a:gdLst>
                <a:gd name="connsiteX0" fmla="*/ 213081 w 2029346"/>
                <a:gd name="connsiteY0" fmla="*/ 0 h 2830748"/>
                <a:gd name="connsiteX1" fmla="*/ 1816265 w 2029346"/>
                <a:gd name="connsiteY1" fmla="*/ 0 h 2830748"/>
                <a:gd name="connsiteX2" fmla="*/ 2029346 w 2029346"/>
                <a:gd name="connsiteY2" fmla="*/ 213081 h 2830748"/>
                <a:gd name="connsiteX3" fmla="*/ 2029346 w 2029346"/>
                <a:gd name="connsiteY3" fmla="*/ 2830748 h 2830748"/>
                <a:gd name="connsiteX4" fmla="*/ 2029346 w 2029346"/>
                <a:gd name="connsiteY4" fmla="*/ 2830748 h 2830748"/>
                <a:gd name="connsiteX5" fmla="*/ 0 w 2029346"/>
                <a:gd name="connsiteY5" fmla="*/ 2830748 h 2830748"/>
                <a:gd name="connsiteX6" fmla="*/ 0 w 2029346"/>
                <a:gd name="connsiteY6" fmla="*/ 2830748 h 2830748"/>
                <a:gd name="connsiteX7" fmla="*/ 0 w 2029346"/>
                <a:gd name="connsiteY7" fmla="*/ 213081 h 2830748"/>
                <a:gd name="connsiteX8" fmla="*/ 213081 w 2029346"/>
                <a:gd name="connsiteY8" fmla="*/ 0 h 283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9346" h="2830748">
                  <a:moveTo>
                    <a:pt x="1816265" y="2830748"/>
                  </a:moveTo>
                  <a:lnTo>
                    <a:pt x="213081" y="2830748"/>
                  </a:lnTo>
                  <a:cubicBezTo>
                    <a:pt x="95400" y="2830748"/>
                    <a:pt x="0" y="2735348"/>
                    <a:pt x="0" y="2617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29346" y="0"/>
                  </a:lnTo>
                  <a:lnTo>
                    <a:pt x="2029346" y="0"/>
                  </a:lnTo>
                  <a:lnTo>
                    <a:pt x="2029346" y="2617667"/>
                  </a:lnTo>
                  <a:cubicBezTo>
                    <a:pt x="2029346" y="2735348"/>
                    <a:pt x="1933946" y="2830748"/>
                    <a:pt x="1816265" y="28307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217" tIns="241809" rIns="304217" bIns="304217" numCol="1" spcCol="1270" anchor="t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3400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7"/>
            <p:cNvSpPr/>
            <p:nvPr/>
          </p:nvSpPr>
          <p:spPr>
            <a:xfrm>
              <a:off x="496677" y="2463710"/>
              <a:ext cx="2201401" cy="3283519"/>
            </a:xfrm>
            <a:custGeom>
              <a:avLst/>
              <a:gdLst>
                <a:gd name="connsiteX0" fmla="*/ 213081 w 2029346"/>
                <a:gd name="connsiteY0" fmla="*/ 0 h 3307673"/>
                <a:gd name="connsiteX1" fmla="*/ 1816265 w 2029346"/>
                <a:gd name="connsiteY1" fmla="*/ 0 h 3307673"/>
                <a:gd name="connsiteX2" fmla="*/ 2029346 w 2029346"/>
                <a:gd name="connsiteY2" fmla="*/ 213081 h 3307673"/>
                <a:gd name="connsiteX3" fmla="*/ 2029346 w 2029346"/>
                <a:gd name="connsiteY3" fmla="*/ 3307673 h 3307673"/>
                <a:gd name="connsiteX4" fmla="*/ 2029346 w 2029346"/>
                <a:gd name="connsiteY4" fmla="*/ 3307673 h 3307673"/>
                <a:gd name="connsiteX5" fmla="*/ 0 w 2029346"/>
                <a:gd name="connsiteY5" fmla="*/ 3307673 h 3307673"/>
                <a:gd name="connsiteX6" fmla="*/ 0 w 2029346"/>
                <a:gd name="connsiteY6" fmla="*/ 3307673 h 3307673"/>
                <a:gd name="connsiteX7" fmla="*/ 0 w 2029346"/>
                <a:gd name="connsiteY7" fmla="*/ 213081 h 3307673"/>
                <a:gd name="connsiteX8" fmla="*/ 213081 w 2029346"/>
                <a:gd name="connsiteY8" fmla="*/ 0 h 330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9346" h="3307673">
                  <a:moveTo>
                    <a:pt x="1816264" y="3307673"/>
                  </a:moveTo>
                  <a:lnTo>
                    <a:pt x="213082" y="3307673"/>
                  </a:lnTo>
                  <a:cubicBezTo>
                    <a:pt x="95401" y="3307673"/>
                    <a:pt x="1" y="3212273"/>
                    <a:pt x="1" y="3094592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2029345" y="0"/>
                  </a:lnTo>
                  <a:lnTo>
                    <a:pt x="2029345" y="0"/>
                  </a:lnTo>
                  <a:lnTo>
                    <a:pt x="2029345" y="3094592"/>
                  </a:lnTo>
                  <a:cubicBezTo>
                    <a:pt x="2029345" y="3212273"/>
                    <a:pt x="1933945" y="3307673"/>
                    <a:pt x="1816264" y="330767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690" tIns="462280" rIns="524689" bIns="524689" numCol="1" spcCol="1270" anchor="t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6500">
                <a:solidFill>
                  <a:prstClr val="white"/>
                </a:solidFill>
              </a:endParaRPr>
            </a:p>
          </p:txBody>
        </p:sp>
        <p:sp>
          <p:nvSpPr>
            <p:cNvPr id="23" name="Pyöristetty suorakulmio 22"/>
            <p:cNvSpPr/>
            <p:nvPr/>
          </p:nvSpPr>
          <p:spPr>
            <a:xfrm>
              <a:off x="259376" y="1676112"/>
              <a:ext cx="11665924" cy="94687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Pyöristetty suorakulmio 25"/>
            <p:cNvSpPr/>
            <p:nvPr/>
          </p:nvSpPr>
          <p:spPr>
            <a:xfrm>
              <a:off x="566122" y="1145071"/>
              <a:ext cx="2029346" cy="16984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Pyöristetty suorakulmio 28"/>
            <p:cNvSpPr/>
            <p:nvPr/>
          </p:nvSpPr>
          <p:spPr>
            <a:xfrm>
              <a:off x="2849549" y="1176153"/>
              <a:ext cx="2029346" cy="16984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Pyöristetty suorakulmio 30"/>
            <p:cNvSpPr/>
            <p:nvPr/>
          </p:nvSpPr>
          <p:spPr>
            <a:xfrm>
              <a:off x="5077664" y="1176153"/>
              <a:ext cx="2029346" cy="16984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Pyöristetty suorakulmio 36"/>
            <p:cNvSpPr/>
            <p:nvPr/>
          </p:nvSpPr>
          <p:spPr>
            <a:xfrm>
              <a:off x="7309946" y="1176153"/>
              <a:ext cx="2029346" cy="16984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Pyöristetty suorakulmio 41"/>
            <p:cNvSpPr/>
            <p:nvPr/>
          </p:nvSpPr>
          <p:spPr>
            <a:xfrm>
              <a:off x="9542227" y="1176153"/>
              <a:ext cx="2029346" cy="16984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" y="237181"/>
            <a:ext cx="12186209" cy="754337"/>
          </a:xfrm>
        </p:spPr>
        <p:txBody>
          <a:bodyPr anchor="t"/>
          <a:lstStyle/>
          <a:p>
            <a:pPr algn="ctr"/>
            <a:r>
              <a:rPr lang="fi-FI" dirty="0" smtClean="0"/>
              <a:t>Heinolan kaupungin hyvinvointiohjelma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496677" y="5810149"/>
            <a:ext cx="9703773" cy="1025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200"/>
              </a:lnSpc>
            </a:pPr>
            <a:endParaRPr sz="1600" dirty="0">
              <a:solidFill>
                <a:srgbClr val="C44475">
                  <a:lumMod val="75000"/>
                </a:srgbClr>
              </a:solidFill>
            </a:endParaRPr>
          </a:p>
        </p:txBody>
      </p:sp>
      <p:sp>
        <p:nvSpPr>
          <p:cNvPr id="56" name="Alatunnisteen paikkamerkki 55"/>
          <p:cNvSpPr>
            <a:spLocks noGrp="1"/>
          </p:cNvSpPr>
          <p:nvPr>
            <p:ph type="ftr" sz="quarter" idx="11"/>
          </p:nvPr>
        </p:nvSpPr>
        <p:spPr>
          <a:xfrm>
            <a:off x="10824702" y="6289230"/>
            <a:ext cx="1361507" cy="546899"/>
          </a:xfrm>
        </p:spPr>
        <p:txBody>
          <a:bodyPr/>
          <a:lstStyle/>
          <a:p>
            <a:r>
              <a:rPr sz="1000" dirty="0" smtClean="0">
                <a:solidFill>
                  <a:prstClr val="white">
                    <a:lumMod val="50000"/>
                  </a:prstClr>
                </a:solidFill>
              </a:rPr>
              <a:t>PH 7.4.2016</a:t>
            </a:r>
            <a:endParaRPr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52180" y="1194766"/>
            <a:ext cx="1857229" cy="1614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sz="2000" dirty="0" smtClean="0">
                <a:solidFill>
                  <a:srgbClr val="C44475">
                    <a:lumMod val="75000"/>
                  </a:srgbClr>
                </a:solidFill>
              </a:rPr>
              <a:t>LASTEN JA NUORTEN KASVU JA OPPIMINEN</a:t>
            </a:r>
            <a:endParaRPr sz="2800" dirty="0">
              <a:solidFill>
                <a:srgbClr val="C44475">
                  <a:lumMod val="75000"/>
                </a:srgbClr>
              </a:solidFill>
            </a:endParaRPr>
          </a:p>
        </p:txBody>
      </p:sp>
      <p:sp>
        <p:nvSpPr>
          <p:cNvPr id="33" name="Otsikko 1"/>
          <p:cNvSpPr txBox="1">
            <a:spLocks/>
          </p:cNvSpPr>
          <p:nvPr/>
        </p:nvSpPr>
        <p:spPr>
          <a:xfrm>
            <a:off x="2814352" y="1143924"/>
            <a:ext cx="2166885" cy="1614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ELINIKÄINEN OPPIMINEN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HARRASTAMINEN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VIRIKKEELLINEN ELÄMÄ</a:t>
            </a:r>
          </a:p>
        </p:txBody>
      </p:sp>
      <p:sp>
        <p:nvSpPr>
          <p:cNvPr id="34" name="Otsikko 1"/>
          <p:cNvSpPr txBox="1">
            <a:spLocks/>
          </p:cNvSpPr>
          <p:nvPr/>
        </p:nvSpPr>
        <p:spPr>
          <a:xfrm>
            <a:off x="5008894" y="1172653"/>
            <a:ext cx="2166885" cy="1614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TERVEYS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ELÄMÄN-</a:t>
            </a:r>
          </a:p>
          <a:p>
            <a:pPr algn="ctr">
              <a:lnSpc>
                <a:spcPct val="100000"/>
              </a:lnSpc>
            </a:pPr>
            <a:r>
              <a:rPr sz="1950" smtClean="0">
                <a:solidFill>
                  <a:srgbClr val="C44475">
                    <a:lumMod val="75000"/>
                  </a:srgbClr>
                </a:solidFill>
              </a:rPr>
              <a:t>HALLINTA</a:t>
            </a:r>
          </a:p>
          <a:p>
            <a:pPr algn="ctr">
              <a:lnSpc>
                <a:spcPct val="100000"/>
              </a:lnSpc>
            </a:pPr>
            <a:endParaRPr sz="1950" dirty="0">
              <a:solidFill>
                <a:srgbClr val="C44475">
                  <a:lumMod val="75000"/>
                </a:srgbClr>
              </a:solidFill>
            </a:endParaRPr>
          </a:p>
          <a:p>
            <a:pPr algn="ctr">
              <a:lnSpc>
                <a:spcPct val="100000"/>
              </a:lnSpc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TYÖ</a:t>
            </a:r>
          </a:p>
        </p:txBody>
      </p:sp>
      <p:sp>
        <p:nvSpPr>
          <p:cNvPr id="35" name="Otsikko 1"/>
          <p:cNvSpPr txBox="1">
            <a:spLocks/>
          </p:cNvSpPr>
          <p:nvPr/>
        </p:nvSpPr>
        <p:spPr>
          <a:xfrm>
            <a:off x="7258021" y="1217921"/>
            <a:ext cx="2166885" cy="1614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IKÄÄNTYNEIDEN</a:t>
            </a:r>
          </a:p>
          <a:p>
            <a:pPr algn="ctr">
              <a:lnSpc>
                <a:spcPct val="100000"/>
              </a:lnSpc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JA TOIMINTA-RAJOITTEISTEN HYVINVOINTI</a:t>
            </a:r>
          </a:p>
        </p:txBody>
      </p:sp>
      <p:sp>
        <p:nvSpPr>
          <p:cNvPr id="36" name="Otsikko 1"/>
          <p:cNvSpPr txBox="1">
            <a:spLocks/>
          </p:cNvSpPr>
          <p:nvPr/>
        </p:nvSpPr>
        <p:spPr>
          <a:xfrm>
            <a:off x="9520603" y="1172653"/>
            <a:ext cx="2166885" cy="1614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ASUMINEN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YMPÄRISTÖ</a:t>
            </a:r>
            <a:endParaRPr sz="1950" dirty="0">
              <a:solidFill>
                <a:srgbClr val="C44475">
                  <a:lumMod val="75000"/>
                </a:srgbClr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950" dirty="0" smtClean="0">
                <a:solidFill>
                  <a:srgbClr val="C44475">
                    <a:lumMod val="75000"/>
                  </a:srgbClr>
                </a:solidFill>
              </a:rPr>
              <a:t>LUONTO</a:t>
            </a:r>
          </a:p>
        </p:txBody>
      </p:sp>
      <p:sp>
        <p:nvSpPr>
          <p:cNvPr id="51" name="Sisällön paikkamerkki 2"/>
          <p:cNvSpPr txBox="1">
            <a:spLocks/>
          </p:cNvSpPr>
          <p:nvPr/>
        </p:nvSpPr>
        <p:spPr>
          <a:xfrm>
            <a:off x="580327" y="2957006"/>
            <a:ext cx="2015141" cy="297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alle kouluikäisten hoiva, kasvu ja oppiminen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peruskoulu- ja lukioikäisten kasvu ja oppiminen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vanhemmuuden tukeminen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lapsiperheiden toimintakyky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</a:pPr>
            <a:endParaRPr sz="1400" dirty="0">
              <a:solidFill>
                <a:srgbClr val="595959"/>
              </a:solidFill>
            </a:endParaRPr>
          </a:p>
        </p:txBody>
      </p:sp>
      <p:sp>
        <p:nvSpPr>
          <p:cNvPr id="52" name="Sisällön paikkamerkki 2"/>
          <p:cNvSpPr txBox="1">
            <a:spLocks/>
          </p:cNvSpPr>
          <p:nvPr/>
        </p:nvSpPr>
        <p:spPr>
          <a:xfrm>
            <a:off x="2850262" y="2933275"/>
            <a:ext cx="2015141" cy="297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nuoret, elämänhallinta ja syrjäytymisen ehkäisy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elinikäinen oppiminen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seurayhteistyö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kulttuurien edistäminen, tapahtumatuotanto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</a:pPr>
            <a:endParaRPr sz="1400" dirty="0">
              <a:solidFill>
                <a:srgbClr val="595959"/>
              </a:solidFill>
            </a:endParaRPr>
          </a:p>
        </p:txBody>
      </p:sp>
      <p:sp>
        <p:nvSpPr>
          <p:cNvPr id="53" name="Sisällön paikkamerkki 2"/>
          <p:cNvSpPr txBox="1">
            <a:spLocks/>
          </p:cNvSpPr>
          <p:nvPr/>
        </p:nvSpPr>
        <p:spPr>
          <a:xfrm>
            <a:off x="5087033" y="2922408"/>
            <a:ext cx="2015141" cy="297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toimintakyvyn edistäminen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terveys ja itsehoito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yksinäisyyden ja syrjäytymisen ehkäisy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uusi kuntalaisuus, yhteisöllisyys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</a:pPr>
            <a:endParaRPr sz="1400" dirty="0">
              <a:solidFill>
                <a:srgbClr val="595959"/>
              </a:solidFill>
            </a:endParaRPr>
          </a:p>
        </p:txBody>
      </p:sp>
      <p:sp>
        <p:nvSpPr>
          <p:cNvPr id="54" name="Sisällön paikkamerkki 2"/>
          <p:cNvSpPr txBox="1">
            <a:spLocks/>
          </p:cNvSpPr>
          <p:nvPr/>
        </p:nvSpPr>
        <p:spPr>
          <a:xfrm>
            <a:off x="7324700" y="2933627"/>
            <a:ext cx="2015141" cy="297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toimiva arki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kotona asumisen mahdollistaminen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yhteisöllisyys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sähköiset ratkaisut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</a:pPr>
            <a:endParaRPr sz="1400" dirty="0">
              <a:solidFill>
                <a:srgbClr val="595959"/>
              </a:solidFill>
            </a:endParaRPr>
          </a:p>
        </p:txBody>
      </p:sp>
      <p:sp>
        <p:nvSpPr>
          <p:cNvPr id="55" name="Sisällön paikkamerkki 2"/>
          <p:cNvSpPr txBox="1">
            <a:spLocks/>
          </p:cNvSpPr>
          <p:nvPr/>
        </p:nvSpPr>
        <p:spPr>
          <a:xfrm>
            <a:off x="9538929" y="2876992"/>
            <a:ext cx="2141492" cy="297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tarpeita vastaavan asumisen edistäminen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toimiva ja esteettinen kaupunki-infra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toimiva yhdyskunta-rakenne ja liikenne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  <a:buSzPct val="104000"/>
            </a:pPr>
            <a:r>
              <a:rPr sz="1400" dirty="0" smtClean="0">
                <a:solidFill>
                  <a:srgbClr val="595959"/>
                </a:solidFill>
              </a:rPr>
              <a:t>vastuullinen ympäristöstä huolehtiminen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D680A5"/>
              </a:buClr>
            </a:pPr>
            <a:endParaRPr sz="1400" dirty="0">
              <a:solidFill>
                <a:srgbClr val="595959"/>
              </a:solidFill>
            </a:endParaRPr>
          </a:p>
        </p:txBody>
      </p:sp>
      <p:sp>
        <p:nvSpPr>
          <p:cNvPr id="57" name="Otsikko 1"/>
          <p:cNvSpPr txBox="1">
            <a:spLocks/>
          </p:cNvSpPr>
          <p:nvPr/>
        </p:nvSpPr>
        <p:spPr>
          <a:xfrm>
            <a:off x="2076376" y="728648"/>
            <a:ext cx="4585527" cy="403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200"/>
              </a:lnSpc>
            </a:pPr>
            <a:r>
              <a:rPr sz="1600" dirty="0" smtClean="0">
                <a:solidFill>
                  <a:srgbClr val="C44475">
                    <a:lumMod val="75000"/>
                  </a:srgbClr>
                </a:solidFill>
              </a:rPr>
              <a:t>Strategia vuoteen 2021</a:t>
            </a:r>
            <a:endParaRPr sz="1600" dirty="0">
              <a:solidFill>
                <a:srgbClr val="C4447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5338" y="0"/>
            <a:ext cx="10058400" cy="1188720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ASIAKKAAN PALVELUKOKEMUKSEN PARANTAMINEN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5338" y="1388745"/>
            <a:ext cx="10058400" cy="53378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KOULU- </a:t>
            </a:r>
            <a:r>
              <a:rPr lang="fi-FI" b="1" dirty="0"/>
              <a:t>JA PÄIVÄKOTIKIINTEISTÖT </a:t>
            </a:r>
            <a:r>
              <a:rPr lang="fi-FI" b="1" dirty="0" smtClean="0"/>
              <a:t>KUNTOON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ASIAKASLÄHTÖINEN VIESTINTÄ, ASIAKKAAN KOHTAAMINEN</a:t>
            </a:r>
            <a:endParaRPr lang="fi-F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KOKONAISVALTAINEN </a:t>
            </a:r>
            <a:r>
              <a:rPr lang="fi-FI" b="1" dirty="0" smtClean="0">
                <a:solidFill>
                  <a:srgbClr val="FF0000"/>
                </a:solidFill>
              </a:rPr>
              <a:t>ASIAKASOHJAUS </a:t>
            </a:r>
            <a:r>
              <a:rPr lang="fi-FI" dirty="0" smtClean="0">
                <a:solidFill>
                  <a:srgbClr val="FF0000"/>
                </a:solidFill>
              </a:rPr>
              <a:t>KAIKISSA PALVELUISSA</a:t>
            </a:r>
            <a:endParaRPr lang="fi-F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MATALAN KYNNYKSEN PALVELUT </a:t>
            </a:r>
            <a:r>
              <a:rPr lang="fi-FI" dirty="0" smtClean="0">
                <a:solidFill>
                  <a:srgbClr val="FF0000"/>
                </a:solidFill>
              </a:rPr>
              <a:t>KAIKISSA PALVELUISSA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AUKIOLO-/ PALVELUAJAT</a:t>
            </a:r>
            <a:r>
              <a:rPr lang="fi-FI" dirty="0" smtClean="0">
                <a:solidFill>
                  <a:srgbClr val="FF0000"/>
                </a:solidFill>
              </a:rPr>
              <a:t> ASIAKASLÄHTÖISIKSI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/>
              <a:t>ASUMINEN, YMPÄRISTÖ, KAUPUNKIKUVA </a:t>
            </a:r>
            <a:r>
              <a:rPr lang="fi-FI" dirty="0"/>
              <a:t>– SIISTEYS, VIIHTYISYYS</a:t>
            </a:r>
          </a:p>
          <a:p>
            <a:pPr marL="0" indent="0">
              <a:buNone/>
            </a:pPr>
            <a:r>
              <a:rPr lang="fi-FI" dirty="0"/>
              <a:t>KÄVELEMINEN JA PYÖRÄILY </a:t>
            </a:r>
            <a:r>
              <a:rPr lang="fi-FI" dirty="0" smtClean="0"/>
              <a:t>HOUKUTTELEVAKSI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3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-385445"/>
            <a:ext cx="10058400" cy="1188720"/>
          </a:xfrm>
        </p:spPr>
        <p:txBody>
          <a:bodyPr/>
          <a:lstStyle/>
          <a:p>
            <a:r>
              <a:rPr lang="fi-FI" dirty="0" smtClean="0"/>
              <a:t>LASTEN JA NUORTEN KASVU JA OPPIMINEN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6775" y="803275"/>
            <a:ext cx="10058400" cy="5597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Tavoite: </a:t>
            </a:r>
          </a:p>
          <a:p>
            <a:pPr marL="0" indent="0">
              <a:buNone/>
            </a:pPr>
            <a:r>
              <a:rPr lang="fi-FI" b="1" dirty="0" smtClean="0"/>
              <a:t>VAHVA VANHEMMUUS, LAPSIPERHEIDEN TOIMINTAKYKY,</a:t>
            </a:r>
          </a:p>
          <a:p>
            <a:pPr marL="0" indent="0">
              <a:buNone/>
            </a:pPr>
            <a:r>
              <a:rPr lang="fi-FI" b="1" dirty="0" smtClean="0"/>
              <a:t>LASTEN JA NUORTEN HYVÄT KASVU- JA OPPIMISYMPÄRISTÖT</a:t>
            </a:r>
          </a:p>
          <a:p>
            <a:pPr marL="0" indent="0">
              <a:buNone/>
            </a:pPr>
            <a:r>
              <a:rPr lang="fi-FI" dirty="0" smtClean="0"/>
              <a:t>Toimenpiteet:</a:t>
            </a:r>
          </a:p>
          <a:p>
            <a:pPr marL="0" indent="0">
              <a:buNone/>
            </a:pPr>
            <a:r>
              <a:rPr lang="fi-FI" sz="2000" dirty="0" smtClean="0"/>
              <a:t>=&gt; VANHEMMUUDEN VAHVISTAMINEN: tuen tarpeiden </a:t>
            </a:r>
            <a:r>
              <a:rPr lang="fi-FI" sz="2000" dirty="0"/>
              <a:t>tunnistaminen </a:t>
            </a:r>
            <a:r>
              <a:rPr lang="fi-FI" sz="2000" dirty="0" smtClean="0"/>
              <a:t>jo odotusaikana, tuen tarjoaminen vertaisryhmissä perheiden eri elämänvaiheissa</a:t>
            </a:r>
            <a:endParaRPr lang="fi-FI" sz="2000" dirty="0"/>
          </a:p>
          <a:p>
            <a:pPr marL="0" indent="0">
              <a:buNone/>
            </a:pPr>
            <a:r>
              <a:rPr lang="fi-FI" sz="2000" dirty="0" smtClean="0"/>
              <a:t>=&gt; PERHEKESKUS – TOIMINTAMALLI laajennetaan NUORTEN TALO – toimintaan: työntekijät tulevat sinne, missä nuoret ovat (aika ja paikka)</a:t>
            </a:r>
          </a:p>
          <a:p>
            <a:pPr marL="0" indent="0">
              <a:buNone/>
            </a:pPr>
            <a:r>
              <a:rPr lang="fi-FI" sz="2000" dirty="0" smtClean="0"/>
              <a:t>=&gt; KOULUOPAS – toiminnan jatkaminen: kuraattorin työparina nuorisotyöntekijä, kasvun tuki</a:t>
            </a:r>
          </a:p>
          <a:p>
            <a:pPr marL="0" indent="0">
              <a:buNone/>
            </a:pPr>
            <a:r>
              <a:rPr lang="fi-FI" sz="2000" dirty="0" smtClean="0"/>
              <a:t>=&gt; PALVELUOHJAUKSEN TEHOSTAMINEN, yhden luukun periaate varhaiskasvatuksessa</a:t>
            </a:r>
          </a:p>
          <a:p>
            <a:pPr marL="0" indent="0">
              <a:buNone/>
            </a:pPr>
            <a:r>
              <a:rPr lang="fi-FI" sz="2000" dirty="0" smtClean="0"/>
              <a:t>=&gt; KAUPUNGIN SISÄISEN VIESTINNÄN PARANTAMINEN</a:t>
            </a:r>
          </a:p>
          <a:p>
            <a:pPr marL="0" indent="0">
              <a:buNone/>
            </a:pPr>
            <a:endParaRPr lang="fi-FI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 smtClean="0"/>
              <a:t>TERVEELLISET JA NYKYAIKAISET KIINTEISTÖT kouluille ja päiväkodeille jne.</a:t>
            </a:r>
          </a:p>
          <a:p>
            <a:pPr marL="0" indent="0">
              <a:buNone/>
            </a:pPr>
            <a:endParaRPr lang="fi-FI" sz="2000" dirty="0" smtClean="0"/>
          </a:p>
          <a:p>
            <a:pPr>
              <a:buFont typeface="Symbol" panose="05050102010706020507" pitchFamily="18" charset="2"/>
              <a:buChar char="Þ"/>
            </a:pPr>
            <a:endParaRPr lang="fi-FI" sz="2000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8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-184341"/>
            <a:ext cx="10058400" cy="1201928"/>
          </a:xfrm>
        </p:spPr>
        <p:txBody>
          <a:bodyPr/>
          <a:lstStyle/>
          <a:p>
            <a:r>
              <a:rPr lang="fi-FI" dirty="0"/>
              <a:t>ELINIKÄINEN OPPIMINEN, HARRASTAMINEN JA VIRIKKEELLINEN ELÄMÄ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017587"/>
            <a:ext cx="10058400" cy="561181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Tavoite:</a:t>
            </a:r>
          </a:p>
          <a:p>
            <a:pPr marL="0" indent="0">
              <a:buNone/>
            </a:pPr>
            <a:r>
              <a:rPr lang="fi-FI" b="1" dirty="0" smtClean="0"/>
              <a:t>JOKAINEN ASUKAS LÖYTÄÄ HEINOLASTA YMPÄRI VUODEN MAHDOLLISUUKSIA VIRKISTYMISEEN, HARRASTAMISEEN JA UUDEN OPPIMISEEN</a:t>
            </a:r>
          </a:p>
          <a:p>
            <a:pPr marL="0" indent="0">
              <a:buClr>
                <a:srgbClr val="D680A5"/>
              </a:buClr>
              <a:buNone/>
            </a:pPr>
            <a:r>
              <a:rPr lang="fi-FI" b="1" dirty="0" smtClean="0"/>
              <a:t>HEINO</a:t>
            </a:r>
            <a:r>
              <a:rPr lang="fi-FI" b="1" dirty="0"/>
              <a:t>LASSA ON HELPPO OSALLISTUA</a:t>
            </a:r>
          </a:p>
          <a:p>
            <a:pPr marL="0" lvl="0" indent="0">
              <a:buClr>
                <a:srgbClr val="D680A5"/>
              </a:buClr>
              <a:buNone/>
            </a:pPr>
            <a:r>
              <a:rPr lang="fi-FI" dirty="0" smtClean="0">
                <a:solidFill>
                  <a:srgbClr val="595959"/>
                </a:solidFill>
              </a:rPr>
              <a:t>=&gt; </a:t>
            </a:r>
            <a:r>
              <a:rPr lang="fi-FI" dirty="0">
                <a:solidFill>
                  <a:srgbClr val="595959"/>
                </a:solidFill>
              </a:rPr>
              <a:t>YMPÄRIVUOTINEN KULTTUURI- JA TAPAHTUMATARJONTA : WPK-talon toiminnan kehittäminen </a:t>
            </a:r>
          </a:p>
          <a:p>
            <a:pPr marL="0" lvl="0" indent="0">
              <a:buClr>
                <a:srgbClr val="D680A5"/>
              </a:buClr>
              <a:buNone/>
            </a:pPr>
            <a:r>
              <a:rPr lang="fi-FI" dirty="0">
                <a:solidFill>
                  <a:srgbClr val="595959"/>
                </a:solidFill>
              </a:rPr>
              <a:t>=&gt; SEURA- JA JÄRJESTÖYHTEISTYÖN TIIVISTÄMINEN: keskittäminen, yhteyshenkilö, 3. sektorin arvostaminen!</a:t>
            </a:r>
          </a:p>
          <a:p>
            <a:pPr marL="0" lvl="0" indent="0">
              <a:buClr>
                <a:srgbClr val="D680A5"/>
              </a:buClr>
              <a:buNone/>
            </a:pPr>
            <a:r>
              <a:rPr lang="fi-FI" dirty="0">
                <a:solidFill>
                  <a:srgbClr val="595959"/>
                </a:solidFill>
              </a:rPr>
              <a:t>=&gt; NUORTEN TOIMINTATILAT, NUORTEN TALO- </a:t>
            </a:r>
            <a:r>
              <a:rPr lang="fi-FI" dirty="0" smtClean="0">
                <a:solidFill>
                  <a:srgbClr val="595959"/>
                </a:solidFill>
              </a:rPr>
              <a:t>toimintamalli</a:t>
            </a:r>
            <a:endParaRPr lang="fi-FI" dirty="0">
              <a:solidFill>
                <a:srgbClr val="595959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595959"/>
                </a:solidFill>
              </a:rPr>
              <a:t>PH 14.1.2016</a:t>
            </a:r>
            <a:endParaRPr lang="fi-FI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1249" y="7622"/>
            <a:ext cx="10058400" cy="1188720"/>
          </a:xfrm>
        </p:spPr>
        <p:txBody>
          <a:bodyPr/>
          <a:lstStyle/>
          <a:p>
            <a:r>
              <a:rPr lang="fi-FI" dirty="0">
                <a:solidFill>
                  <a:srgbClr val="C44475">
                    <a:lumMod val="75000"/>
                  </a:srgbClr>
                </a:solidFill>
              </a:rPr>
              <a:t>TERVEYS, ELÄMÄNHALLINTA JA 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196342"/>
            <a:ext cx="10058400" cy="49758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smtClean="0"/>
              <a:t>Tavoite: </a:t>
            </a:r>
          </a:p>
          <a:p>
            <a:pPr marL="0" indent="0">
              <a:buNone/>
            </a:pPr>
            <a:r>
              <a:rPr lang="fi-FI" b="1" dirty="0" smtClean="0"/>
              <a:t>MAHDOLLISIMMAN PIAN, NOPEASTI OIKEAN PALVELUN PIIRIIN</a:t>
            </a:r>
          </a:p>
          <a:p>
            <a:pPr marL="0" indent="0">
              <a:buNone/>
            </a:pPr>
            <a:r>
              <a:rPr lang="fi-FI" b="1" dirty="0" smtClean="0"/>
              <a:t>MAHDOLLISIMMAN SUJUVA ARKI ASUKKAAN ERILAISISSA </a:t>
            </a:r>
          </a:p>
          <a:p>
            <a:pPr marL="0" indent="0">
              <a:buNone/>
            </a:pPr>
            <a:r>
              <a:rPr lang="fi-FI" b="1" dirty="0" smtClean="0"/>
              <a:t>ELÄMÄNTILANTEISSA</a:t>
            </a:r>
          </a:p>
          <a:p>
            <a:pPr marL="0" indent="0">
              <a:buNone/>
            </a:pPr>
            <a:r>
              <a:rPr lang="fi-FI" dirty="0" smtClean="0"/>
              <a:t>Toimenpiteet </a:t>
            </a:r>
          </a:p>
          <a:p>
            <a:pPr marL="0" indent="0">
              <a:buNone/>
            </a:pPr>
            <a:r>
              <a:rPr lang="fi-FI" dirty="0" smtClean="0"/>
              <a:t>=&gt;</a:t>
            </a:r>
            <a:r>
              <a:rPr lang="fi-FI" dirty="0"/>
              <a:t>PALVELUOHJAUKSEN KEHITTÄMINEN kaikissa palveluissa: mahdollisimman suoraan, mahdollisimman nopeasti oikean avun piiriin</a:t>
            </a:r>
          </a:p>
          <a:p>
            <a:pPr marL="0" indent="0">
              <a:buNone/>
            </a:pPr>
            <a:r>
              <a:rPr lang="fi-FI" dirty="0"/>
              <a:t>=&gt;TERVEYSLIIKUNTA – toimintamallin </a:t>
            </a:r>
            <a:r>
              <a:rPr lang="fi-FI" dirty="0" smtClean="0"/>
              <a:t>syventäminen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=&gt;OMAEHTOISTEN VERTAISRYHMIEN TUKEMINEN: kaupungin yhteinen vapaaehtoistyön ja järjestöyhteistyön koordinaattori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&gt; MONIKANAVAINEN VIESTINTÄ</a:t>
            </a:r>
          </a:p>
          <a:p>
            <a:pPr marL="0" indent="0">
              <a:buNone/>
            </a:pPr>
            <a:r>
              <a:rPr lang="fi-FI" dirty="0"/>
              <a:t>&gt; KIINTEISTÖT KUNTOON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595959"/>
                </a:solidFill>
              </a:rPr>
              <a:t>PH 14.1.2016</a:t>
            </a:r>
            <a:endParaRPr lang="fi-FI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2_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C26826D305944DBF060B8AAB3A387D" ma:contentTypeVersion="0" ma:contentTypeDescription="Luo uusi asiakirja." ma:contentTypeScope="" ma:versionID="7d58bd16c63208929ec86dc94e4b70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abf2a10b083844fea3f2ad2ecd5c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5B3266-C6A8-4BFE-B825-DA6731FB4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19BD33-80A4-482D-968D-6D670AD2B6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C88C76-612A-4BBC-B030-4BBD18A28FD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665</Words>
  <Application>Microsoft Office PowerPoint</Application>
  <PresentationFormat>Laajakuva</PresentationFormat>
  <Paragraphs>156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Symbol</vt:lpstr>
      <vt:lpstr>Tahoma</vt:lpstr>
      <vt:lpstr>Wingdings</vt:lpstr>
      <vt:lpstr>1_Cherry Blossom 16x9</vt:lpstr>
      <vt:lpstr>Cherry Blossom 16x9</vt:lpstr>
      <vt:lpstr>2_Cherry Blossom 16x9</vt:lpstr>
      <vt:lpstr>HEINOLAN STRATEGIA 2021 /HYVINVOINTIOHJELMA hyvinvointi on kaupungin kriittinen menestystekijä </vt:lpstr>
      <vt:lpstr>HEINOLAN STRATEGIA /HYVINVOINTIOHJELMA</vt:lpstr>
      <vt:lpstr>Nykytilan kuvaus hyvinvointiohjelman raamina:</vt:lpstr>
      <vt:lpstr>HYVINVOINTIOHJELMAN NÄKÖKULMAT: </vt:lpstr>
      <vt:lpstr>Heinolan kaupungin hyvinvointiohjelma</vt:lpstr>
      <vt:lpstr>ASIAKKAAN PALVELUKOKEMUKSEN PARANTAMINEN</vt:lpstr>
      <vt:lpstr>LASTEN JA NUORTEN KASVU JA OPPIMINEN</vt:lpstr>
      <vt:lpstr>ELINIKÄINEN OPPIMINEN, HARRASTAMINEN JA VIRIKKEELLINEN ELÄMÄ</vt:lpstr>
      <vt:lpstr>TERVEYS, ELÄMÄNHALLINTA JA TYÖ</vt:lpstr>
      <vt:lpstr>IKÄIHMISTEN JA TOIMINTARAJOITTEISTEN HYVINVOINTI</vt:lpstr>
      <vt:lpstr>ASUMINEN, YMPÄRISTÖ, LUONTO</vt:lpstr>
      <vt:lpstr>PowerPoint-esitys</vt:lpstr>
    </vt:vector>
  </TitlesOfParts>
  <Company>Heinolan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Hepo-Oja, Pirjo</dc:creator>
  <cp:lastModifiedBy>Launia, Eija</cp:lastModifiedBy>
  <cp:revision>89</cp:revision>
  <cp:lastPrinted>2016-04-07T07:41:55Z</cp:lastPrinted>
  <dcterms:created xsi:type="dcterms:W3CDTF">2016-03-08T13:21:36Z</dcterms:created>
  <dcterms:modified xsi:type="dcterms:W3CDTF">2016-05-16T12:04:44Z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0x010100B5C26826D305944DBF060B8AAB3A387D</vt:lpwstr>
  </property>
</Properties>
</file>